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5" r:id="rId12"/>
    <p:sldId id="263" r:id="rId13"/>
    <p:sldId id="266" r:id="rId14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98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50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8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80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4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72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05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97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6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6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69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5FDA-CB9B-491B-B45E-F068BA9A92E2}" type="datetimeFigureOut">
              <a:rPr lang="sv-SE" smtClean="0"/>
              <a:t>2021-01-08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3347-E5A8-444C-BA70-6E216F29B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7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EC149DB-D2E1-4292-801B-7A3484462CC3}"/>
              </a:ext>
            </a:extLst>
          </p:cNvPr>
          <p:cNvSpPr txBox="1"/>
          <p:nvPr/>
        </p:nvSpPr>
        <p:spPr>
          <a:xfrm>
            <a:off x="439024" y="401458"/>
            <a:ext cx="59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v-SE" sz="2400" dirty="0"/>
              <a:t>Montering  av GBD pallställ modulsystem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06A4ED06-D10C-4C28-8F9C-B51B87CBA125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5CB63EC-40C1-42AC-AD6D-90EB39741E0E}"/>
              </a:ext>
            </a:extLst>
          </p:cNvPr>
          <p:cNvSpPr txBox="1"/>
          <p:nvPr/>
        </p:nvSpPr>
        <p:spPr>
          <a:xfrm>
            <a:off x="1069438" y="8459002"/>
            <a:ext cx="471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Denna instruktion är endast en grundläggande vägledning.</a:t>
            </a:r>
            <a:br>
              <a:rPr lang="sv-SE" sz="1200" b="1" dirty="0"/>
            </a:br>
            <a:r>
              <a:rPr lang="sv-SE" sz="1200" b="1" dirty="0"/>
              <a:t>För övrig utrustning hänvisar vi till övriga manualer</a:t>
            </a:r>
          </a:p>
          <a:p>
            <a:pPr algn="ctr"/>
            <a:endParaRPr lang="sv-SE" sz="1200" b="1" dirty="0"/>
          </a:p>
        </p:txBody>
      </p:sp>
      <p:pic>
        <p:nvPicPr>
          <p:cNvPr id="3" name="Bildobjekt 2" descr="En bild som visar dragkärra, klätterställning för barn&#10;&#10;Automatiskt genererad beskrivning">
            <a:extLst>
              <a:ext uri="{FF2B5EF4-FFF2-40B4-BE49-F238E27FC236}">
                <a16:creationId xmlns:a16="http://schemas.microsoft.com/office/drawing/2014/main" id="{1246F551-D42F-46C8-A99C-E3F15514B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58" y="1328698"/>
            <a:ext cx="4089166" cy="66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1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028699" y="1099039"/>
            <a:ext cx="522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När </a:t>
            </a:r>
            <a:r>
              <a:rPr lang="sv-SE" sz="1200" dirty="0" err="1"/>
              <a:t>ställaget</a:t>
            </a:r>
            <a:r>
              <a:rPr lang="sv-SE" sz="1200" dirty="0"/>
              <a:t> står på plats där du tänkt dig skall den vertikala lodningen kontrolleras.</a:t>
            </a:r>
            <a:br>
              <a:rPr lang="sv-SE" sz="1200" dirty="0"/>
            </a:br>
            <a:r>
              <a:rPr lang="sv-SE" sz="1200" dirty="0" err="1"/>
              <a:t>Ställaget</a:t>
            </a:r>
            <a:r>
              <a:rPr lang="sv-SE" sz="1200" dirty="0"/>
              <a:t> får inte luta mer än 2mm / 1000mm höjd</a:t>
            </a:r>
            <a:br>
              <a:rPr lang="sv-SE" sz="1200" dirty="0"/>
            </a:br>
            <a:r>
              <a:rPr lang="sv-SE" sz="1200" dirty="0"/>
              <a:t>Exempelvis får ett </a:t>
            </a:r>
            <a:r>
              <a:rPr lang="sv-SE" sz="1200" dirty="0" err="1"/>
              <a:t>ställage</a:t>
            </a:r>
            <a:r>
              <a:rPr lang="sv-SE" sz="1200" dirty="0"/>
              <a:t> på 4m inte luta mer än 8mm</a:t>
            </a:r>
          </a:p>
          <a:p>
            <a:endParaRPr lang="sv-SE" sz="1200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358A487-AFCA-4EA3-A9D5-D14A4D774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4711" y="3864623"/>
            <a:ext cx="3446009" cy="620503"/>
          </a:xfrm>
          <a:prstGeom prst="rect">
            <a:avLst/>
          </a:prstGeom>
        </p:spPr>
      </p:pic>
      <p:pic>
        <p:nvPicPr>
          <p:cNvPr id="11" name="Bildobjekt 10" descr="En bild som visar dragkärra&#10;&#10;Automatiskt genererad beskrivning">
            <a:extLst>
              <a:ext uri="{FF2B5EF4-FFF2-40B4-BE49-F238E27FC236}">
                <a16:creationId xmlns:a16="http://schemas.microsoft.com/office/drawing/2014/main" id="{724AF59B-56D9-4183-8652-E5DA0E443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3" y="2243180"/>
            <a:ext cx="3253893" cy="5313192"/>
          </a:xfrm>
          <a:prstGeom prst="rect">
            <a:avLst/>
          </a:prstGeom>
        </p:spPr>
      </p:pic>
      <p:sp>
        <p:nvSpPr>
          <p:cNvPr id="14" name="Pil: höger 13">
            <a:extLst>
              <a:ext uri="{FF2B5EF4-FFF2-40B4-BE49-F238E27FC236}">
                <a16:creationId xmlns:a16="http://schemas.microsoft.com/office/drawing/2014/main" id="{2ECB80A2-F868-4EBF-86E3-82EBB89246B8}"/>
              </a:ext>
            </a:extLst>
          </p:cNvPr>
          <p:cNvSpPr/>
          <p:nvPr/>
        </p:nvSpPr>
        <p:spPr>
          <a:xfrm rot="1475048">
            <a:off x="1463870" y="4492718"/>
            <a:ext cx="1459995" cy="5494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690BC1E-F346-4BC3-9A40-B766A1E57783}"/>
              </a:ext>
            </a:extLst>
          </p:cNvPr>
          <p:cNvSpPr txBox="1"/>
          <p:nvPr/>
        </p:nvSpPr>
        <p:spPr>
          <a:xfrm>
            <a:off x="1035626" y="7684850"/>
            <a:ext cx="522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Justera lutningen med att placera </a:t>
            </a:r>
            <a:r>
              <a:rPr lang="sv-SE" sz="1200" dirty="0" err="1"/>
              <a:t>nivileringsplattor</a:t>
            </a:r>
            <a:r>
              <a:rPr lang="sv-SE" sz="1200" dirty="0"/>
              <a:t> under fotplattorna</a:t>
            </a:r>
          </a:p>
          <a:p>
            <a:endParaRPr lang="sv-SE" sz="1200" dirty="0"/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72D71E96-D785-41CA-8C49-06B617B28608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6340182F-1E61-4D6C-A079-E51003605B2B}"/>
              </a:ext>
            </a:extLst>
          </p:cNvPr>
          <p:cNvCxnSpPr>
            <a:cxnSpLocks/>
          </p:cNvCxnSpPr>
          <p:nvPr/>
        </p:nvCxnSpPr>
        <p:spPr>
          <a:xfrm>
            <a:off x="2827020" y="6931660"/>
            <a:ext cx="2113228" cy="45446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9156C4B7-B854-4678-A8C2-27D3AC8F2E50}"/>
              </a:ext>
            </a:extLst>
          </p:cNvPr>
          <p:cNvCxnSpPr>
            <a:cxnSpLocks/>
          </p:cNvCxnSpPr>
          <p:nvPr/>
        </p:nvCxnSpPr>
        <p:spPr>
          <a:xfrm flipV="1">
            <a:off x="4940248" y="6840220"/>
            <a:ext cx="302312" cy="5459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7662CCDE-723C-4733-B315-2D3694F08CEF}"/>
              </a:ext>
            </a:extLst>
          </p:cNvPr>
          <p:cNvCxnSpPr>
            <a:cxnSpLocks/>
          </p:cNvCxnSpPr>
          <p:nvPr/>
        </p:nvCxnSpPr>
        <p:spPr>
          <a:xfrm flipV="1">
            <a:off x="4714240" y="7162384"/>
            <a:ext cx="101600" cy="1803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B0B924CC-FCD8-4643-98FF-8E2724C02F35}"/>
              </a:ext>
            </a:extLst>
          </p:cNvPr>
          <p:cNvCxnSpPr>
            <a:cxnSpLocks/>
          </p:cNvCxnSpPr>
          <p:nvPr/>
        </p:nvCxnSpPr>
        <p:spPr>
          <a:xfrm flipH="1" flipV="1">
            <a:off x="4815841" y="7162384"/>
            <a:ext cx="227508" cy="406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3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dragkärra&#10;&#10;Automatiskt genererad beskrivning">
            <a:extLst>
              <a:ext uri="{FF2B5EF4-FFF2-40B4-BE49-F238E27FC236}">
                <a16:creationId xmlns:a16="http://schemas.microsoft.com/office/drawing/2014/main" id="{F8F03AF8-9FC9-4536-8C1D-9CC0D5995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43" y="1729183"/>
            <a:ext cx="2555286" cy="4172456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149742" y="927571"/>
            <a:ext cx="4809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Fixera nu </a:t>
            </a:r>
            <a:r>
              <a:rPr lang="sv-SE" sz="1200" dirty="0" err="1"/>
              <a:t>ställaget</a:t>
            </a:r>
            <a:r>
              <a:rPr lang="sv-SE" sz="1200" dirty="0"/>
              <a:t> med minst 1st betongskruv 10 x 90mm per fotplatta.</a:t>
            </a:r>
          </a:p>
        </p:txBody>
      </p:sp>
      <p:pic>
        <p:nvPicPr>
          <p:cNvPr id="11" name="Bildobjekt 10" descr="En bild som visar gräsklippare, röd&#10;&#10;Automatiskt genererad beskrivning">
            <a:extLst>
              <a:ext uri="{FF2B5EF4-FFF2-40B4-BE49-F238E27FC236}">
                <a16:creationId xmlns:a16="http://schemas.microsoft.com/office/drawing/2014/main" id="{5B3705D4-EE31-494E-AFE6-A87930435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91" y="6291010"/>
            <a:ext cx="1374350" cy="1378211"/>
          </a:xfrm>
          <a:prstGeom prst="rect">
            <a:avLst/>
          </a:prstGeom>
        </p:spPr>
      </p:pic>
      <p:pic>
        <p:nvPicPr>
          <p:cNvPr id="16" name="Bildobjekt 15" descr="En bild som visar verktyg, borrmaskin&#10;&#10;Automatiskt genererad beskrivning">
            <a:extLst>
              <a:ext uri="{FF2B5EF4-FFF2-40B4-BE49-F238E27FC236}">
                <a16:creationId xmlns:a16="http://schemas.microsoft.com/office/drawing/2014/main" id="{9FC2439E-95B8-4FB0-B609-17BEE4A10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1082">
            <a:off x="5045406" y="6603354"/>
            <a:ext cx="1171366" cy="1181100"/>
          </a:xfrm>
          <a:prstGeom prst="rect">
            <a:avLst/>
          </a:prstGeom>
        </p:spPr>
      </p:pic>
      <p:pic>
        <p:nvPicPr>
          <p:cNvPr id="18" name="Bildobjekt 17" descr="En bild som visar verktyg&#10;&#10;Automatiskt genererad beskrivning">
            <a:extLst>
              <a:ext uri="{FF2B5EF4-FFF2-40B4-BE49-F238E27FC236}">
                <a16:creationId xmlns:a16="http://schemas.microsoft.com/office/drawing/2014/main" id="{67747178-5B3D-4355-BFCB-B4C93168C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1633" flipH="1">
            <a:off x="157785" y="6480008"/>
            <a:ext cx="1602616" cy="1264446"/>
          </a:xfrm>
          <a:prstGeom prst="rect">
            <a:avLst/>
          </a:prstGeom>
        </p:spPr>
      </p:pic>
      <p:pic>
        <p:nvPicPr>
          <p:cNvPr id="20" name="Bildobjekt 19" descr="En bild som visar skruv&#10;&#10;Automatiskt genererad beskrivning">
            <a:extLst>
              <a:ext uri="{FF2B5EF4-FFF2-40B4-BE49-F238E27FC236}">
                <a16:creationId xmlns:a16="http://schemas.microsoft.com/office/drawing/2014/main" id="{27F16E58-8736-4093-8600-29540A6651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9051" y="6939863"/>
            <a:ext cx="1286163" cy="411573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D5037EF5-7630-458F-A597-4412CF264503}"/>
              </a:ext>
            </a:extLst>
          </p:cNvPr>
          <p:cNvSpPr txBox="1"/>
          <p:nvPr/>
        </p:nvSpPr>
        <p:spPr>
          <a:xfrm>
            <a:off x="453910" y="5818886"/>
            <a:ext cx="147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1) Borra minst 120mm djupt hål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91E7DFD-F106-4D22-85DE-980C6C2E1257}"/>
              </a:ext>
            </a:extLst>
          </p:cNvPr>
          <p:cNvSpPr txBox="1"/>
          <p:nvPr/>
        </p:nvSpPr>
        <p:spPr>
          <a:xfrm>
            <a:off x="2151598" y="5960193"/>
            <a:ext cx="287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2) Dammsug ur betongdammet ur  hålet</a:t>
            </a:r>
          </a:p>
          <a:p>
            <a:endParaRPr lang="sv-SE" sz="1200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41FD0D3-6179-4C54-8F1F-56D5B9F19820}"/>
              </a:ext>
            </a:extLst>
          </p:cNvPr>
          <p:cNvSpPr txBox="1"/>
          <p:nvPr/>
        </p:nvSpPr>
        <p:spPr>
          <a:xfrm>
            <a:off x="4894873" y="5897313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3) Skruva ner bulten</a:t>
            </a:r>
          </a:p>
          <a:p>
            <a:endParaRPr lang="sv-SE" sz="12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810D510-DA08-431E-98B6-8F8B07EC3D96}"/>
              </a:ext>
            </a:extLst>
          </p:cNvPr>
          <p:cNvSpPr txBox="1"/>
          <p:nvPr/>
        </p:nvSpPr>
        <p:spPr>
          <a:xfrm>
            <a:off x="1561681" y="8393013"/>
            <a:ext cx="398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Denna instruktion är endast en grundläggande vägledning.</a:t>
            </a:r>
            <a:br>
              <a:rPr lang="sv-SE" sz="1200" dirty="0"/>
            </a:br>
            <a:r>
              <a:rPr lang="sv-SE" sz="1200" dirty="0"/>
              <a:t>För övrig utrustning hänvisar vi till övriga manualer</a:t>
            </a:r>
          </a:p>
          <a:p>
            <a:endParaRPr lang="sv-SE" sz="1200" dirty="0"/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51B12727-7445-4AC9-96A6-9658BFE46E33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26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028699" y="1099039"/>
            <a:ext cx="522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Repetera nu förfarandet så långt du ska bygga med samma metod</a:t>
            </a:r>
          </a:p>
          <a:p>
            <a:endParaRPr lang="sv-SE" sz="1200" dirty="0"/>
          </a:p>
        </p:txBody>
      </p:sp>
      <p:pic>
        <p:nvPicPr>
          <p:cNvPr id="18" name="Bildobjekt 17" descr="En bild som visar dragkärra&#10;&#10;Automatiskt genererad beskrivning">
            <a:extLst>
              <a:ext uri="{FF2B5EF4-FFF2-40B4-BE49-F238E27FC236}">
                <a16:creationId xmlns:a16="http://schemas.microsoft.com/office/drawing/2014/main" id="{5460204B-E17A-489D-A097-314E5D7A9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5" y="2457630"/>
            <a:ext cx="5033970" cy="5394597"/>
          </a:xfrm>
          <a:prstGeom prst="rect">
            <a:avLst/>
          </a:prstGeom>
        </p:spPr>
      </p:pic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F2E28E28-2F38-4F99-AF1E-B254586DC090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AA7C9856-4C98-4A3E-B917-C0D68D523597}"/>
              </a:ext>
            </a:extLst>
          </p:cNvPr>
          <p:cNvCxnSpPr>
            <a:cxnSpLocks/>
          </p:cNvCxnSpPr>
          <p:nvPr/>
        </p:nvCxnSpPr>
        <p:spPr>
          <a:xfrm>
            <a:off x="134112" y="6102096"/>
            <a:ext cx="6498336" cy="234086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4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F75FF758-DCCC-4F34-AAEB-16022448DD7D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24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589083" y="594882"/>
            <a:ext cx="58293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Krav på resurser</a:t>
            </a:r>
          </a:p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Minst 2st montörer med erfarenhet av pallställ eller liknande konstruktioner</a:t>
            </a:r>
            <a:br>
              <a:rPr lang="sv-SE" sz="1200" dirty="0"/>
            </a:br>
            <a:r>
              <a:rPr lang="sv-SE" sz="1200" dirty="0"/>
              <a:t>Vid montage av högre höjd gärna 3st montörer</a:t>
            </a:r>
            <a:br>
              <a:rPr lang="sv-SE" sz="1200" dirty="0"/>
            </a:br>
            <a:r>
              <a:rPr lang="sv-SE" sz="1200" dirty="0"/>
              <a:t>Montörerna skall ha behörighet att använda </a:t>
            </a:r>
            <a:r>
              <a:rPr lang="sv-SE" sz="1200" dirty="0" err="1"/>
              <a:t>saxliftar</a:t>
            </a:r>
            <a:r>
              <a:rPr lang="sv-SE" sz="1200" dirty="0"/>
              <a:t> och truckar enligt gällande krav samt erhålla tillstånd på arbetsstället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2st </a:t>
            </a:r>
            <a:r>
              <a:rPr lang="sv-SE" sz="1200" dirty="0" err="1"/>
              <a:t>saxliftar</a:t>
            </a:r>
            <a:r>
              <a:rPr lang="sv-SE" sz="1200" dirty="0"/>
              <a:t> med kapacitet att lyfta 2man + minst 200kg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2st gummiklubbor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Måttband 5m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Vattenpass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Betongborrmaskin + 10mm borr med minst 150mm kapacitet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Mutterdragare med minst 600Nm kapacitet</a:t>
            </a:r>
            <a:br>
              <a:rPr lang="sv-SE" sz="1200" dirty="0"/>
            </a:br>
            <a:r>
              <a:rPr lang="sv-SE" sz="1200" dirty="0"/>
              <a:t>Exempelvis HILTI SIW 9-A22 3/4”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Betongdammsugare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4" name="Bildobjekt 3" descr="En bild som visar gräsklippare, röd&#10;&#10;Automatiskt genererad beskrivning">
            <a:extLst>
              <a:ext uri="{FF2B5EF4-FFF2-40B4-BE49-F238E27FC236}">
                <a16:creationId xmlns:a16="http://schemas.microsoft.com/office/drawing/2014/main" id="{ED2ADBBC-DF38-45B7-BEE4-ABD83616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87" y="6985008"/>
            <a:ext cx="1505829" cy="151005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306BBFB-8DF7-4BFE-BEB5-9F0A85DD3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283">
            <a:off x="3259782" y="4692186"/>
            <a:ext cx="2230099" cy="401561"/>
          </a:xfrm>
          <a:prstGeom prst="rect">
            <a:avLst/>
          </a:prstGeom>
        </p:spPr>
      </p:pic>
      <p:pic>
        <p:nvPicPr>
          <p:cNvPr id="15" name="Bildobjekt 14" descr="En bild som visar text, verktyg, måttstock&#10;&#10;Automatiskt genererad beskrivning">
            <a:extLst>
              <a:ext uri="{FF2B5EF4-FFF2-40B4-BE49-F238E27FC236}">
                <a16:creationId xmlns:a16="http://schemas.microsoft.com/office/drawing/2014/main" id="{CEDF0302-65C7-4D2E-BE65-70A38A671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47" y="2936052"/>
            <a:ext cx="987792" cy="927448"/>
          </a:xfrm>
          <a:prstGeom prst="rect">
            <a:avLst/>
          </a:prstGeom>
        </p:spPr>
      </p:pic>
      <p:pic>
        <p:nvPicPr>
          <p:cNvPr id="17" name="Bildobjekt 16" descr="En bild som visar verktyg, borrmaskin&#10;&#10;Automatiskt genererad beskrivning">
            <a:extLst>
              <a:ext uri="{FF2B5EF4-FFF2-40B4-BE49-F238E27FC236}">
                <a16:creationId xmlns:a16="http://schemas.microsoft.com/office/drawing/2014/main" id="{41E7E975-259D-4F86-A68A-3C89B665B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3" y="6985008"/>
            <a:ext cx="1375410" cy="1386840"/>
          </a:xfrm>
          <a:prstGeom prst="rect">
            <a:avLst/>
          </a:prstGeom>
        </p:spPr>
      </p:pic>
      <p:pic>
        <p:nvPicPr>
          <p:cNvPr id="19" name="Bildobjekt 18" descr="En bild som visar verktyg&#10;&#10;Automatiskt genererad beskrivning">
            <a:extLst>
              <a:ext uri="{FF2B5EF4-FFF2-40B4-BE49-F238E27FC236}">
                <a16:creationId xmlns:a16="http://schemas.microsoft.com/office/drawing/2014/main" id="{A34BAF81-19A5-4762-B048-CE3AEF098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3" y="5167739"/>
            <a:ext cx="1527848" cy="1218883"/>
          </a:xfrm>
          <a:prstGeom prst="rect">
            <a:avLst/>
          </a:prstGeom>
        </p:spPr>
      </p:pic>
      <p:pic>
        <p:nvPicPr>
          <p:cNvPr id="21" name="Bildobjekt 20" descr="En bild som visar transport, dragkärra&#10;&#10;Automatiskt genererad beskrivning">
            <a:extLst>
              <a:ext uri="{FF2B5EF4-FFF2-40B4-BE49-F238E27FC236}">
                <a16:creationId xmlns:a16="http://schemas.microsoft.com/office/drawing/2014/main" id="{DD9B3B09-4439-4820-8CBC-322C5B84E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25" y="5377017"/>
            <a:ext cx="2013417" cy="3361894"/>
          </a:xfrm>
          <a:prstGeom prst="rect">
            <a:avLst/>
          </a:prstGeom>
        </p:spPr>
      </p:pic>
      <p:pic>
        <p:nvPicPr>
          <p:cNvPr id="23" name="Bildobjekt 22" descr="En bild som visar verktyg&#10;&#10;Automatiskt genererad beskrivning">
            <a:extLst>
              <a:ext uri="{FF2B5EF4-FFF2-40B4-BE49-F238E27FC236}">
                <a16:creationId xmlns:a16="http://schemas.microsoft.com/office/drawing/2014/main" id="{EA592101-B49C-4B10-A182-730F785D47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07" y="1836073"/>
            <a:ext cx="1337110" cy="815388"/>
          </a:xfrm>
          <a:prstGeom prst="rect">
            <a:avLst/>
          </a:prstGeom>
        </p:spPr>
      </p:pic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40688A2A-6E18-4AAA-B8AC-86DBC5919FBA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14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5"/>
            <a:ext cx="59494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Checklista Säkerhet</a:t>
            </a:r>
          </a:p>
          <a:p>
            <a:pPr algn="ctr"/>
            <a:endParaRPr lang="sv-SE" sz="1600" b="1" dirty="0"/>
          </a:p>
          <a:p>
            <a:pPr algn="ctr"/>
            <a:endParaRPr lang="sv-SE" sz="1600" b="1" dirty="0"/>
          </a:p>
          <a:p>
            <a:endParaRPr lang="sv-SE" sz="1200" dirty="0"/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r>
              <a:rPr lang="sv-SE" sz="1200" dirty="0"/>
              <a:t>I första hand skall arbetsställets säkerhets rutiner följas.</a:t>
            </a:r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endParaRPr lang="sv-SE" sz="1200" dirty="0"/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r>
              <a:rPr lang="sv-SE" sz="1200" dirty="0"/>
              <a:t>Kontrollera vilka ytterligare säkerhetskrav som kan vara nödvändiga. Exempelvis SSG </a:t>
            </a:r>
            <a:r>
              <a:rPr lang="sv-SE" sz="1200" dirty="0" err="1"/>
              <a:t>Entre</a:t>
            </a:r>
            <a:r>
              <a:rPr lang="sv-SE" sz="1200" dirty="0"/>
              <a:t>, Trucktillstånd, Heta arbeten, säkerhetsvakt mm, mm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r>
              <a:rPr lang="sv-SE" sz="1200" dirty="0"/>
              <a:t>Säkerställ att arbetsområdet är fritt från obehörig personal samt fordonstrafik.</a:t>
            </a:r>
            <a:br>
              <a:rPr lang="sv-SE" sz="1200" dirty="0"/>
            </a:br>
            <a:r>
              <a:rPr lang="sv-SE" sz="1200" dirty="0"/>
              <a:t>Om möjligt skall området spärras av.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r>
              <a:rPr lang="sv-SE" sz="1200" dirty="0"/>
              <a:t>Räkna med en säkerhetszon runt platsen som motsvarar minst den höjd som pallstället kommer ha.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r>
              <a:rPr lang="sv-SE" sz="1200" dirty="0"/>
              <a:t>Säkra området från eventuella risker gällande Elsäkerhet, kemikalier och maskiner.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r>
              <a:rPr lang="sv-SE" sz="1200" dirty="0"/>
              <a:t>Traverser och telfrar skall säkras att de inte kan användas i samma område</a:t>
            </a:r>
            <a:br>
              <a:rPr lang="sv-SE" sz="1200" dirty="0"/>
            </a:br>
            <a:endParaRPr lang="sv-SE" sz="1200" dirty="0"/>
          </a:p>
          <a:p>
            <a:pPr marL="171450" indent="-171450">
              <a:buSzPct val="106000"/>
              <a:buFont typeface="Symbol" panose="05050102010706020507" pitchFamily="18" charset="2"/>
              <a:buChar char=""/>
            </a:pPr>
            <a:r>
              <a:rPr lang="sv-SE" sz="1200" dirty="0"/>
              <a:t>Vid slutfört montage skall pallstället besiktas av behörig person enligt standard EN 15635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67B2E8E-389C-4803-BB1A-96C24CBEC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67" y="5771156"/>
            <a:ext cx="2077131" cy="2617648"/>
          </a:xfrm>
          <a:prstGeom prst="rect">
            <a:avLst/>
          </a:prstGeom>
        </p:spPr>
      </p:pic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3DDBFC91-2D45-4109-8637-4971C7FC6CA2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1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9C26A3-3D9F-46BD-AF3E-EDE69ED1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36" y="2406897"/>
            <a:ext cx="3457524" cy="187700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028700" y="1099039"/>
            <a:ext cx="5231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Markera upp golvet var pallstället skall monteras.</a:t>
            </a:r>
            <a:br>
              <a:rPr lang="sv-SE" sz="1200" dirty="0"/>
            </a:br>
            <a:r>
              <a:rPr lang="sv-SE" sz="1200" dirty="0"/>
              <a:t>Därefter kan en pallställs gavel resas manuellt med hjälp av 2personer.</a:t>
            </a:r>
            <a:br>
              <a:rPr lang="sv-SE" sz="1200" dirty="0"/>
            </a:br>
            <a:r>
              <a:rPr lang="sv-SE" sz="1200" dirty="0"/>
              <a:t>Är gavlarna mer än 4 meter kan det vara bra att vara 3 personer.</a:t>
            </a:r>
            <a:br>
              <a:rPr lang="sv-SE" sz="1200" dirty="0"/>
            </a:br>
            <a:r>
              <a:rPr lang="sv-SE" sz="1200" dirty="0"/>
              <a:t>Alternativt lyfta gavlarna med en truck.</a:t>
            </a:r>
          </a:p>
          <a:p>
            <a:endParaRPr lang="sv-SE" sz="12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B9D4EC0-9CB3-47E7-9AAD-725AC50E6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" y="4576093"/>
            <a:ext cx="3473969" cy="46379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6ED44EB-EF7B-49DD-A97B-96C9860BE865}"/>
              </a:ext>
            </a:extLst>
          </p:cNvPr>
          <p:cNvSpPr txBox="1"/>
          <p:nvPr/>
        </p:nvSpPr>
        <p:spPr>
          <a:xfrm>
            <a:off x="2338478" y="4764942"/>
            <a:ext cx="4086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När gavel står upprätt så är detta ett mycket ostabilt läge.</a:t>
            </a:r>
            <a:br>
              <a:rPr lang="sv-SE" sz="1200" dirty="0"/>
            </a:br>
            <a:r>
              <a:rPr lang="sv-SE" sz="1200" dirty="0"/>
              <a:t>Fäst 1 bärbalk i önskad höjd och säkra med låspinne!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br>
              <a:rPr lang="sv-SE" sz="1200" dirty="0"/>
            </a:br>
            <a:endParaRPr lang="sv-SE" sz="1200" dirty="0"/>
          </a:p>
          <a:p>
            <a:endParaRPr lang="sv-SE" sz="1200" dirty="0"/>
          </a:p>
          <a:p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I detta läge skall nästa gavel vara förberedd att kopplas på</a:t>
            </a:r>
          </a:p>
          <a:p>
            <a:endParaRPr lang="sv-SE" sz="1200" dirty="0"/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64E018F0-EBD2-41F2-AB70-120B7C470F0D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F0B5F6EA-7A1A-4D08-A4A6-2B24D821B37C}"/>
              </a:ext>
            </a:extLst>
          </p:cNvPr>
          <p:cNvSpPr/>
          <p:nvPr/>
        </p:nvSpPr>
        <p:spPr>
          <a:xfrm>
            <a:off x="5251084" y="5328561"/>
            <a:ext cx="511428" cy="1172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55682311-305F-4D06-BDEA-318959C4B8D6}"/>
              </a:ext>
            </a:extLst>
          </p:cNvPr>
          <p:cNvSpPr/>
          <p:nvPr/>
        </p:nvSpPr>
        <p:spPr>
          <a:xfrm>
            <a:off x="3838923" y="5531056"/>
            <a:ext cx="550538" cy="889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00C1BF23-48C7-4F75-8F23-BCFCDC039CE1}"/>
              </a:ext>
            </a:extLst>
          </p:cNvPr>
          <p:cNvSpPr/>
          <p:nvPr/>
        </p:nvSpPr>
        <p:spPr>
          <a:xfrm>
            <a:off x="2590959" y="5504583"/>
            <a:ext cx="772681" cy="848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09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028699" y="898775"/>
            <a:ext cx="522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Koppla försiktigt på bärbalk i gavel nr 2 och slå fast den med gummiklubba.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Säkra bärbalken med låspinnar.</a:t>
            </a:r>
          </a:p>
          <a:p>
            <a:endParaRPr lang="sv-SE" sz="1200" dirty="0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5C5D05A-3C98-4ABC-A9B7-65724293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2" y="3172012"/>
            <a:ext cx="3915438" cy="4582742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C825D819-B975-4F33-B526-6069E42A54C4}"/>
              </a:ext>
            </a:extLst>
          </p:cNvPr>
          <p:cNvSpPr/>
          <p:nvPr/>
        </p:nvSpPr>
        <p:spPr>
          <a:xfrm>
            <a:off x="4967884" y="6061116"/>
            <a:ext cx="1029944" cy="2157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03F4A51A-084B-43E3-886B-EDAB74DEDD34}"/>
              </a:ext>
            </a:extLst>
          </p:cNvPr>
          <p:cNvSpPr/>
          <p:nvPr/>
        </p:nvSpPr>
        <p:spPr>
          <a:xfrm>
            <a:off x="4748335" y="3560948"/>
            <a:ext cx="1249493" cy="1822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4D6EF2EE-4BB9-4023-8A1F-C14BB6500312}"/>
              </a:ext>
            </a:extLst>
          </p:cNvPr>
          <p:cNvSpPr/>
          <p:nvPr/>
        </p:nvSpPr>
        <p:spPr>
          <a:xfrm>
            <a:off x="4167587" y="2093708"/>
            <a:ext cx="1161495" cy="1128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B6406E96-A761-49A5-8683-AB2789C74D32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44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028699" y="1099039"/>
            <a:ext cx="522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Använd nu </a:t>
            </a:r>
            <a:r>
              <a:rPr lang="sv-SE" sz="1200" dirty="0" err="1"/>
              <a:t>saxliften</a:t>
            </a:r>
            <a:r>
              <a:rPr lang="sv-SE" sz="1200" dirty="0"/>
              <a:t> och lasta på lämpligt antal bärbalkar.</a:t>
            </a:r>
            <a:br>
              <a:rPr lang="sv-SE" sz="1200" dirty="0"/>
            </a:br>
            <a:r>
              <a:rPr lang="sv-SE" sz="1200" dirty="0"/>
              <a:t>Se till att </a:t>
            </a:r>
            <a:r>
              <a:rPr lang="sv-SE" sz="1200" dirty="0" err="1"/>
              <a:t>saxliften</a:t>
            </a:r>
            <a:r>
              <a:rPr lang="sv-SE" sz="1200" dirty="0"/>
              <a:t> inte överlastas</a:t>
            </a:r>
          </a:p>
          <a:p>
            <a:endParaRPr lang="sv-SE" sz="1200" dirty="0"/>
          </a:p>
          <a:p>
            <a:r>
              <a:rPr lang="sv-SE" sz="1200" dirty="0"/>
              <a:t>Börja hänga fast bärbalkar högst upp och säkra hela tiden med låspinnar</a:t>
            </a:r>
          </a:p>
          <a:p>
            <a:endParaRPr lang="sv-SE" sz="12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94CA273-78C3-43C5-BFEF-86954B05A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3" y="3323606"/>
            <a:ext cx="2553600" cy="3982614"/>
          </a:xfrm>
          <a:prstGeom prst="rect">
            <a:avLst/>
          </a:prstGeom>
        </p:spPr>
      </p:pic>
      <p:pic>
        <p:nvPicPr>
          <p:cNvPr id="13" name="Bildobjekt 12" descr="En bild som visar dragkärra&#10;&#10;Automatiskt genererad beskrivning">
            <a:extLst>
              <a:ext uri="{FF2B5EF4-FFF2-40B4-BE49-F238E27FC236}">
                <a16:creationId xmlns:a16="http://schemas.microsoft.com/office/drawing/2014/main" id="{884A7609-0D4C-4B5F-8635-6679942A4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26" y="3323606"/>
            <a:ext cx="2643826" cy="3982614"/>
          </a:xfrm>
          <a:prstGeom prst="rect">
            <a:avLst/>
          </a:prstGeom>
        </p:spPr>
      </p:pic>
      <p:sp>
        <p:nvSpPr>
          <p:cNvPr id="18" name="object 10">
            <a:extLst>
              <a:ext uri="{FF2B5EF4-FFF2-40B4-BE49-F238E27FC236}">
                <a16:creationId xmlns:a16="http://schemas.microsoft.com/office/drawing/2014/main" id="{B871CCF6-4739-41A0-A084-0D760C6DC1CA}"/>
              </a:ext>
            </a:extLst>
          </p:cNvPr>
          <p:cNvSpPr/>
          <p:nvPr/>
        </p:nvSpPr>
        <p:spPr>
          <a:xfrm>
            <a:off x="4761528" y="2044349"/>
            <a:ext cx="502636" cy="1176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AF90AB20-3556-4EC4-8D58-566BF95CE9D9}"/>
              </a:ext>
            </a:extLst>
          </p:cNvPr>
          <p:cNvSpPr/>
          <p:nvPr/>
        </p:nvSpPr>
        <p:spPr>
          <a:xfrm>
            <a:off x="2910254" y="4765431"/>
            <a:ext cx="729761" cy="5494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1E0D5FBF-1AF7-411C-9D7F-F107101377DB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1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028699" y="1099039"/>
            <a:ext cx="522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Fortsätt hänga bärbalkar nedåt så långt ner liften får plats.</a:t>
            </a:r>
            <a:br>
              <a:rPr lang="sv-SE" sz="1200" dirty="0"/>
            </a:br>
            <a:r>
              <a:rPr lang="sv-SE" sz="1200" dirty="0"/>
              <a:t>Därefter häng de sista balkarna manuellt från golvet</a:t>
            </a:r>
          </a:p>
          <a:p>
            <a:endParaRPr lang="sv-SE" sz="1200" dirty="0"/>
          </a:p>
        </p:txBody>
      </p:sp>
      <p:pic>
        <p:nvPicPr>
          <p:cNvPr id="10" name="Bildobjekt 9" descr="En bild som visar dragkärra&#10;&#10;Automatiskt genererad beskrivning">
            <a:extLst>
              <a:ext uri="{FF2B5EF4-FFF2-40B4-BE49-F238E27FC236}">
                <a16:creationId xmlns:a16="http://schemas.microsoft.com/office/drawing/2014/main" id="{9C187A0C-8E41-4D42-8D85-5CD75EEC2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0" y="1650165"/>
            <a:ext cx="2436567" cy="330283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2046014-5512-4FA4-8416-AA7426AAA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85" y="2889653"/>
            <a:ext cx="2503545" cy="3737637"/>
          </a:xfrm>
          <a:prstGeom prst="rect">
            <a:avLst/>
          </a:prstGeom>
        </p:spPr>
      </p:pic>
      <p:sp>
        <p:nvSpPr>
          <p:cNvPr id="14" name="Pil: höger 13">
            <a:extLst>
              <a:ext uri="{FF2B5EF4-FFF2-40B4-BE49-F238E27FC236}">
                <a16:creationId xmlns:a16="http://schemas.microsoft.com/office/drawing/2014/main" id="{AF90AB20-3556-4EC4-8D58-566BF95CE9D9}"/>
              </a:ext>
            </a:extLst>
          </p:cNvPr>
          <p:cNvSpPr/>
          <p:nvPr/>
        </p:nvSpPr>
        <p:spPr>
          <a:xfrm rot="5400000">
            <a:off x="1297017" y="3651315"/>
            <a:ext cx="753287" cy="3025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35C61CD-995D-46CD-AA93-98F42928D909}"/>
              </a:ext>
            </a:extLst>
          </p:cNvPr>
          <p:cNvSpPr txBox="1"/>
          <p:nvPr/>
        </p:nvSpPr>
        <p:spPr>
          <a:xfrm>
            <a:off x="547480" y="7425678"/>
            <a:ext cx="522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Kontrollera att pallställ sektionen står rätt.</a:t>
            </a:r>
          </a:p>
          <a:p>
            <a:r>
              <a:rPr lang="sv-SE" sz="1200" dirty="0"/>
              <a:t>Mycket viktigt nu är att basen på sektionen bildar en perfekt rätvinklig rektangel.</a:t>
            </a:r>
            <a:br>
              <a:rPr lang="sv-SE" sz="1200" dirty="0"/>
            </a:br>
            <a:r>
              <a:rPr lang="sv-SE" sz="1200" dirty="0"/>
              <a:t>Med ett vanligt måttband kan du kryss mäta stolparna.</a:t>
            </a:r>
            <a:br>
              <a:rPr lang="sv-SE" sz="1200" dirty="0"/>
            </a:br>
            <a:r>
              <a:rPr lang="sv-SE" sz="1200" dirty="0"/>
              <a:t>Flytta stolparna tills måtten är lika.</a:t>
            </a:r>
          </a:p>
          <a:p>
            <a:endParaRPr lang="sv-SE" sz="1200" dirty="0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027FA51C-F1D2-4C39-9CBD-50EC346304F9}"/>
              </a:ext>
            </a:extLst>
          </p:cNvPr>
          <p:cNvCxnSpPr/>
          <p:nvPr/>
        </p:nvCxnSpPr>
        <p:spPr>
          <a:xfrm flipV="1">
            <a:off x="4229230" y="6092474"/>
            <a:ext cx="1521069" cy="17584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39D81A0-49B5-4067-8589-C01D0DE62BD9}"/>
              </a:ext>
            </a:extLst>
          </p:cNvPr>
          <p:cNvCxnSpPr>
            <a:cxnSpLocks/>
          </p:cNvCxnSpPr>
          <p:nvPr/>
        </p:nvCxnSpPr>
        <p:spPr>
          <a:xfrm>
            <a:off x="4592645" y="5866358"/>
            <a:ext cx="906780" cy="68473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 descr="En bild som visar text, verktyg, måttstock&#10;&#10;Automatiskt genererad beskrivning">
            <a:extLst>
              <a:ext uri="{FF2B5EF4-FFF2-40B4-BE49-F238E27FC236}">
                <a16:creationId xmlns:a16="http://schemas.microsoft.com/office/drawing/2014/main" id="{6B307B0C-FE75-41F5-A0DD-C2196C83D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50" y="6627290"/>
            <a:ext cx="1105099" cy="1037590"/>
          </a:xfrm>
          <a:prstGeom prst="rect">
            <a:avLst/>
          </a:prstGeom>
        </p:spPr>
      </p:pic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E889CCC6-B7BA-4457-B16F-ABA21BE9B109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8FFDE72A-B156-4C08-A756-CEC9E4ACCE88}"/>
              </a:ext>
            </a:extLst>
          </p:cNvPr>
          <p:cNvCxnSpPr>
            <a:cxnSpLocks/>
          </p:cNvCxnSpPr>
          <p:nvPr/>
        </p:nvCxnSpPr>
        <p:spPr>
          <a:xfrm>
            <a:off x="2650564" y="5886626"/>
            <a:ext cx="4029559" cy="102343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4016607B-4117-4753-8FF6-C33FB9077AEA}"/>
              </a:ext>
            </a:extLst>
          </p:cNvPr>
          <p:cNvSpPr txBox="1"/>
          <p:nvPr/>
        </p:nvSpPr>
        <p:spPr>
          <a:xfrm>
            <a:off x="606670" y="5692364"/>
            <a:ext cx="224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FF0000"/>
                </a:solidFill>
              </a:rPr>
              <a:t>Laser eller ”snörslå” är bra hjälpmedel för att få </a:t>
            </a:r>
            <a:r>
              <a:rPr lang="sv-SE" sz="1000" dirty="0" err="1">
                <a:solidFill>
                  <a:srgbClr val="FF0000"/>
                </a:solidFill>
              </a:rPr>
              <a:t>ställaget</a:t>
            </a:r>
            <a:r>
              <a:rPr lang="sv-SE" sz="1000" dirty="0">
                <a:solidFill>
                  <a:srgbClr val="FF0000"/>
                </a:solidFill>
              </a:rPr>
              <a:t> rakt</a:t>
            </a:r>
          </a:p>
        </p:txBody>
      </p:sp>
    </p:spTree>
    <p:extLst>
      <p:ext uri="{BB962C8B-B14F-4D97-AF65-F5344CB8AC3E}">
        <p14:creationId xmlns:p14="http://schemas.microsoft.com/office/powerpoint/2010/main" val="281531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dragkärra&#10;&#10;Automatiskt genererad beskrivning">
            <a:extLst>
              <a:ext uri="{FF2B5EF4-FFF2-40B4-BE49-F238E27FC236}">
                <a16:creationId xmlns:a16="http://schemas.microsoft.com/office/drawing/2014/main" id="{ADE10B41-71F2-4F2C-89A9-50A3196A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55" y="2188936"/>
            <a:ext cx="3844810" cy="6278085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Montering pallställ med gavelhängda produkter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7C4E0F-0BA0-4AB6-892A-C8F60D2CB120}"/>
              </a:ext>
            </a:extLst>
          </p:cNvPr>
          <p:cNvSpPr txBox="1"/>
          <p:nvPr/>
        </p:nvSpPr>
        <p:spPr>
          <a:xfrm>
            <a:off x="1010411" y="855595"/>
            <a:ext cx="522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Pallställ som utrustas med gavelhängda produkter så som utdragsenheter ska man vara extra noggrann med. </a:t>
            </a:r>
            <a:br>
              <a:rPr lang="sv-SE" sz="1200" dirty="0"/>
            </a:br>
            <a:r>
              <a:rPr lang="sv-SE" sz="1200" dirty="0"/>
              <a:t>Oftast byggs dessa ställage med balklängder = 1925mm</a:t>
            </a:r>
            <a:br>
              <a:rPr lang="sv-SE" sz="1200" dirty="0"/>
            </a:br>
            <a:r>
              <a:rPr lang="sv-SE" sz="1200" dirty="0"/>
              <a:t>Nedre delen skall sedan delas av med en lägre gavel med balklängder = 1925mm</a:t>
            </a:r>
            <a:br>
              <a:rPr lang="sv-SE" sz="1200" dirty="0"/>
            </a:br>
            <a:r>
              <a:rPr lang="sv-SE" sz="1200" dirty="0"/>
              <a:t>(VOLVO kunder använder 1985mm + 950mm</a:t>
            </a:r>
          </a:p>
          <a:p>
            <a:endParaRPr lang="sv-SE" sz="12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35C61CD-995D-46CD-AA93-98F42928D909}"/>
              </a:ext>
            </a:extLst>
          </p:cNvPr>
          <p:cNvSpPr txBox="1"/>
          <p:nvPr/>
        </p:nvSpPr>
        <p:spPr>
          <a:xfrm>
            <a:off x="733864" y="8352790"/>
            <a:ext cx="522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Mycket viktigt att mäta av de mindre sektionerna där kryssmåtten är lika.</a:t>
            </a:r>
            <a:br>
              <a:rPr lang="sv-SE" sz="1200" dirty="0"/>
            </a:br>
            <a:r>
              <a:rPr lang="sv-SE" sz="1200" dirty="0"/>
              <a:t>Med ett vanligt måttband kan du kryss mäta stolparna.</a:t>
            </a:r>
            <a:br>
              <a:rPr lang="sv-SE" sz="1200" dirty="0"/>
            </a:br>
            <a:r>
              <a:rPr lang="sv-SE" sz="1200" dirty="0"/>
              <a:t>Flytta stolparna tills måtten är lika.</a:t>
            </a:r>
          </a:p>
          <a:p>
            <a:endParaRPr lang="sv-SE" sz="1200" dirty="0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027FA51C-F1D2-4C39-9CBD-50EC346304F9}"/>
              </a:ext>
            </a:extLst>
          </p:cNvPr>
          <p:cNvCxnSpPr>
            <a:cxnSpLocks/>
          </p:cNvCxnSpPr>
          <p:nvPr/>
        </p:nvCxnSpPr>
        <p:spPr>
          <a:xfrm flipV="1">
            <a:off x="3276570" y="7668633"/>
            <a:ext cx="1287810" cy="24140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39D81A0-49B5-4067-8589-C01D0DE62BD9}"/>
              </a:ext>
            </a:extLst>
          </p:cNvPr>
          <p:cNvCxnSpPr>
            <a:cxnSpLocks/>
          </p:cNvCxnSpPr>
          <p:nvPr/>
        </p:nvCxnSpPr>
        <p:spPr>
          <a:xfrm>
            <a:off x="3665454" y="7490831"/>
            <a:ext cx="510306" cy="66256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 descr="En bild som visar text, verktyg, måttstock&#10;&#10;Automatiskt genererad beskrivning">
            <a:extLst>
              <a:ext uri="{FF2B5EF4-FFF2-40B4-BE49-F238E27FC236}">
                <a16:creationId xmlns:a16="http://schemas.microsoft.com/office/drawing/2014/main" id="{6B307B0C-FE75-41F5-A0DD-C2196C83D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6337638"/>
            <a:ext cx="791309" cy="742969"/>
          </a:xfrm>
          <a:prstGeom prst="rect">
            <a:avLst/>
          </a:prstGeom>
        </p:spPr>
      </p:pic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E889CCC6-B7BA-4457-B16F-ABA21BE9B109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8FFDE72A-B156-4C08-A756-CEC9E4ACCE88}"/>
              </a:ext>
            </a:extLst>
          </p:cNvPr>
          <p:cNvCxnSpPr>
            <a:cxnSpLocks/>
          </p:cNvCxnSpPr>
          <p:nvPr/>
        </p:nvCxnSpPr>
        <p:spPr>
          <a:xfrm>
            <a:off x="932180" y="7508240"/>
            <a:ext cx="4826000" cy="98823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92D19BDB-74A6-4907-81C8-E5DCF31B2A27}"/>
              </a:ext>
            </a:extLst>
          </p:cNvPr>
          <p:cNvSpPr/>
          <p:nvPr/>
        </p:nvSpPr>
        <p:spPr>
          <a:xfrm rot="437443">
            <a:off x="2387137" y="5973279"/>
            <a:ext cx="704043" cy="240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F0000"/>
                </a:solidFill>
              </a:rPr>
              <a:t>920mm</a:t>
            </a: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04F0F6EC-4E71-4765-89CC-141008436B32}"/>
              </a:ext>
            </a:extLst>
          </p:cNvPr>
          <p:cNvSpPr/>
          <p:nvPr/>
        </p:nvSpPr>
        <p:spPr>
          <a:xfrm>
            <a:off x="2863806" y="2457544"/>
            <a:ext cx="891540" cy="2748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FF0000"/>
                </a:solidFill>
              </a:rPr>
              <a:t>1925mm</a:t>
            </a:r>
          </a:p>
        </p:txBody>
      </p:sp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E7BA97B1-7D4B-4081-8A62-0458439B4073}"/>
              </a:ext>
            </a:extLst>
          </p:cNvPr>
          <p:cNvSpPr/>
          <p:nvPr/>
        </p:nvSpPr>
        <p:spPr>
          <a:xfrm rot="437443">
            <a:off x="3402365" y="6137395"/>
            <a:ext cx="704043" cy="240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F0000"/>
                </a:solidFill>
              </a:rPr>
              <a:t>920mm</a:t>
            </a:r>
          </a:p>
        </p:txBody>
      </p: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66723EA4-77E6-4C51-8E7D-2DC59E116CF1}"/>
              </a:ext>
            </a:extLst>
          </p:cNvPr>
          <p:cNvCxnSpPr>
            <a:cxnSpLocks/>
          </p:cNvCxnSpPr>
          <p:nvPr/>
        </p:nvCxnSpPr>
        <p:spPr>
          <a:xfrm flipV="1">
            <a:off x="2336185" y="7478783"/>
            <a:ext cx="1322378" cy="27086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782E9216-DD7B-4DE0-9335-04F12F07DA32}"/>
              </a:ext>
            </a:extLst>
          </p:cNvPr>
          <p:cNvCxnSpPr>
            <a:cxnSpLocks/>
          </p:cNvCxnSpPr>
          <p:nvPr/>
        </p:nvCxnSpPr>
        <p:spPr>
          <a:xfrm>
            <a:off x="2878813" y="7339790"/>
            <a:ext cx="296822" cy="59453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E2B20265-67F8-4338-B272-FE8817CB0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9" y="6961018"/>
            <a:ext cx="956657" cy="1137285"/>
          </a:xfrm>
          <a:prstGeom prst="rect">
            <a:avLst/>
          </a:prstGeom>
        </p:spPr>
      </p:pic>
      <p:sp>
        <p:nvSpPr>
          <p:cNvPr id="39" name="Pratbubbla: oval 38">
            <a:extLst>
              <a:ext uri="{FF2B5EF4-FFF2-40B4-BE49-F238E27FC236}">
                <a16:creationId xmlns:a16="http://schemas.microsoft.com/office/drawing/2014/main" id="{5EED2A25-14E6-4327-AE43-B621A164DE7E}"/>
              </a:ext>
            </a:extLst>
          </p:cNvPr>
          <p:cNvSpPr/>
          <p:nvPr/>
        </p:nvSpPr>
        <p:spPr>
          <a:xfrm>
            <a:off x="5244947" y="5709930"/>
            <a:ext cx="1529233" cy="858757"/>
          </a:xfrm>
          <a:prstGeom prst="wedgeEllipseCallout">
            <a:avLst>
              <a:gd name="adj1" fmla="val -19084"/>
              <a:gd name="adj2" fmla="val 113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</a:rPr>
              <a:t>Köp vårat montageverktyg TOOL920 för enklare montage</a:t>
            </a:r>
          </a:p>
        </p:txBody>
      </p:sp>
    </p:spTree>
    <p:extLst>
      <p:ext uri="{BB962C8B-B14F-4D97-AF65-F5344CB8AC3E}">
        <p14:creationId xmlns:p14="http://schemas.microsoft.com/office/powerpoint/2010/main" val="390606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10E6754-E2E8-4513-A2CB-0EF93BD2F0B6}"/>
              </a:ext>
            </a:extLst>
          </p:cNvPr>
          <p:cNvSpPr/>
          <p:nvPr/>
        </p:nvSpPr>
        <p:spPr>
          <a:xfrm>
            <a:off x="1242874" y="9413656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5ADDF5-A079-40D0-B6F8-9A92FC1D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8" y="9207297"/>
            <a:ext cx="807823" cy="475602"/>
          </a:xfrm>
          <a:prstGeom prst="rect">
            <a:avLst/>
          </a:prstGeom>
        </p:spPr>
      </p:pic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0F2B084A-387D-4C82-A238-0CF6AE89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</p:spPr>
        <p:txBody>
          <a:bodyPr/>
          <a:lstStyle/>
          <a:p>
            <a:fld id="{7FD37B0B-7B9D-47F3-9F6C-CDFCFD68C320}" type="datetime1">
              <a:rPr lang="sv-SE" smtClean="0"/>
              <a:t>2021-01-08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FC7196-5E88-4DFC-901A-3441F798E70E}"/>
              </a:ext>
            </a:extLst>
          </p:cNvPr>
          <p:cNvSpPr txBox="1"/>
          <p:nvPr/>
        </p:nvSpPr>
        <p:spPr>
          <a:xfrm>
            <a:off x="1379220" y="952246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016-125430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CDF461-88A4-4489-8DD9-29A9B69FB2BA}"/>
              </a:ext>
            </a:extLst>
          </p:cNvPr>
          <p:cNvSpPr txBox="1"/>
          <p:nvPr/>
        </p:nvSpPr>
        <p:spPr>
          <a:xfrm>
            <a:off x="4381500" y="951214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www.gbd.se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7E2BBDB-D778-4978-8967-922CB533913E}"/>
              </a:ext>
            </a:extLst>
          </p:cNvPr>
          <p:cNvSpPr txBox="1"/>
          <p:nvPr/>
        </p:nvSpPr>
        <p:spPr>
          <a:xfrm>
            <a:off x="621990" y="423316"/>
            <a:ext cx="582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Montageverktyg TOOL920 / TOOL950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E889CCC6-B7BA-4457-B16F-ABA21BE9B109}"/>
              </a:ext>
            </a:extLst>
          </p:cNvPr>
          <p:cNvSpPr/>
          <p:nvPr/>
        </p:nvSpPr>
        <p:spPr>
          <a:xfrm>
            <a:off x="1135231" y="188587"/>
            <a:ext cx="4587535" cy="69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Bildobjekt 27" descr="En bild som visar kran, dragkärra&#10;&#10;Automatiskt genererad beskrivning">
            <a:extLst>
              <a:ext uri="{FF2B5EF4-FFF2-40B4-BE49-F238E27FC236}">
                <a16:creationId xmlns:a16="http://schemas.microsoft.com/office/drawing/2014/main" id="{BD3FA278-4301-40E3-8653-175167906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8" y="3955986"/>
            <a:ext cx="2880000" cy="1521406"/>
          </a:xfrm>
          <a:prstGeom prst="rect">
            <a:avLst/>
          </a:prstGeom>
        </p:spPr>
      </p:pic>
      <p:pic>
        <p:nvPicPr>
          <p:cNvPr id="29" name="Bildobjekt 28" descr="En bild som visar text, transport, dragkärra, kran&#10;&#10;Automatiskt genererad beskrivning">
            <a:extLst>
              <a:ext uri="{FF2B5EF4-FFF2-40B4-BE49-F238E27FC236}">
                <a16:creationId xmlns:a16="http://schemas.microsoft.com/office/drawing/2014/main" id="{6FF9F727-FDA7-4794-AAFE-3998CE440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5" y="4018259"/>
            <a:ext cx="2880000" cy="1421002"/>
          </a:xfrm>
          <a:prstGeom prst="rect">
            <a:avLst/>
          </a:prstGeom>
        </p:spPr>
      </p:pic>
      <p:pic>
        <p:nvPicPr>
          <p:cNvPr id="32" name="Bildobjekt 31" descr="En bild som visar whiteboardtavla&#10;&#10;Automatiskt genererad beskrivning">
            <a:extLst>
              <a:ext uri="{FF2B5EF4-FFF2-40B4-BE49-F238E27FC236}">
                <a16:creationId xmlns:a16="http://schemas.microsoft.com/office/drawing/2014/main" id="{311773FE-7220-4BDE-B192-8C4415116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7" y="6069006"/>
            <a:ext cx="2222168" cy="2656885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B312FC6E-30D2-4BD1-A172-83C641C4FE51}"/>
              </a:ext>
            </a:extLst>
          </p:cNvPr>
          <p:cNvSpPr txBox="1"/>
          <p:nvPr/>
        </p:nvSpPr>
        <p:spPr>
          <a:xfrm>
            <a:off x="317951" y="1104893"/>
            <a:ext cx="2945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Verktyget består av 2st balkar med indexeringshål plus en profil med indexeringstappar.</a:t>
            </a:r>
          </a:p>
          <a:p>
            <a:r>
              <a:rPr lang="sv-SE" sz="1000" dirty="0"/>
              <a:t>Tryck profilen in i någon av indexeringshålen.</a:t>
            </a:r>
          </a:p>
          <a:p>
            <a:r>
              <a:rPr lang="sv-SE" sz="1000" dirty="0"/>
              <a:t>På detta sätt rätas nu pallstället upp med ett perfekt kryssmått.</a:t>
            </a:r>
            <a:br>
              <a:rPr lang="sv-SE" sz="1000" dirty="0"/>
            </a:br>
            <a:r>
              <a:rPr lang="sv-SE" sz="1000" dirty="0"/>
              <a:t>Bulta </a:t>
            </a:r>
            <a:r>
              <a:rPr lang="sv-SE" sz="1000" dirty="0" err="1"/>
              <a:t>ställaget</a:t>
            </a:r>
            <a:r>
              <a:rPr lang="sv-SE" sz="1000" dirty="0"/>
              <a:t> i golvet efter specifikation</a:t>
            </a:r>
          </a:p>
        </p:txBody>
      </p:sp>
      <p:sp>
        <p:nvSpPr>
          <p:cNvPr id="36" name="Pil: nedåt 35">
            <a:extLst>
              <a:ext uri="{FF2B5EF4-FFF2-40B4-BE49-F238E27FC236}">
                <a16:creationId xmlns:a16="http://schemas.microsoft.com/office/drawing/2014/main" id="{40CA0973-1ED9-45A6-B17E-E55DB7CA7B4F}"/>
              </a:ext>
            </a:extLst>
          </p:cNvPr>
          <p:cNvSpPr/>
          <p:nvPr/>
        </p:nvSpPr>
        <p:spPr>
          <a:xfrm>
            <a:off x="4161469" y="4107294"/>
            <a:ext cx="138573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B0E8302D-0D7B-4332-9FB1-1233D93E6CD7}"/>
              </a:ext>
            </a:extLst>
          </p:cNvPr>
          <p:cNvSpPr/>
          <p:nvPr/>
        </p:nvSpPr>
        <p:spPr>
          <a:xfrm>
            <a:off x="5304332" y="3827759"/>
            <a:ext cx="138573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8" name="Bildobjekt 37" descr="En bild som visar pil&#10;&#10;Automatiskt genererad beskrivning">
            <a:extLst>
              <a:ext uri="{FF2B5EF4-FFF2-40B4-BE49-F238E27FC236}">
                <a16:creationId xmlns:a16="http://schemas.microsoft.com/office/drawing/2014/main" id="{0BFC2B9C-06C1-4736-A4EC-2C3E25CBF6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8" y="1185964"/>
            <a:ext cx="2880000" cy="1424392"/>
          </a:xfrm>
          <a:prstGeom prst="rect">
            <a:avLst/>
          </a:prstGeom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AA62B4E7-0578-41A5-A55B-FC8962D74091}"/>
              </a:ext>
            </a:extLst>
          </p:cNvPr>
          <p:cNvSpPr txBox="1"/>
          <p:nvPr/>
        </p:nvSpPr>
        <p:spPr>
          <a:xfrm>
            <a:off x="321148" y="3357366"/>
            <a:ext cx="294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Balkarna monterar du i pallställets nedre del.</a:t>
            </a:r>
            <a:br>
              <a:rPr lang="sv-SE" sz="1000" dirty="0"/>
            </a:br>
            <a:r>
              <a:rPr lang="sv-SE" sz="1000" dirty="0"/>
              <a:t>Notera de inringade indexeringshålen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346F8283-E9D6-4CF2-9641-91EB5B15F2E8}"/>
              </a:ext>
            </a:extLst>
          </p:cNvPr>
          <p:cNvSpPr txBox="1"/>
          <p:nvPr/>
        </p:nvSpPr>
        <p:spPr>
          <a:xfrm>
            <a:off x="3428998" y="3273601"/>
            <a:ext cx="294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00" dirty="0"/>
          </a:p>
          <a:p>
            <a:r>
              <a:rPr lang="sv-SE" sz="1000" dirty="0"/>
              <a:t>Tryck profilen in i någon av indexeringshålen.</a:t>
            </a:r>
          </a:p>
          <a:p>
            <a:r>
              <a:rPr lang="sv-SE" sz="1000" dirty="0"/>
              <a:t>På detta sätt rätas nu pallstället upp med ett perfekt </a:t>
            </a:r>
          </a:p>
          <a:p>
            <a:endParaRPr lang="sv-SE" sz="1000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E244D285-3095-4B28-AA01-87E73567703E}"/>
              </a:ext>
            </a:extLst>
          </p:cNvPr>
          <p:cNvSpPr txBox="1"/>
          <p:nvPr/>
        </p:nvSpPr>
        <p:spPr>
          <a:xfrm>
            <a:off x="3295145" y="6130180"/>
            <a:ext cx="294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Verktyget håller nu </a:t>
            </a:r>
            <a:r>
              <a:rPr lang="sv-SE" sz="1000" dirty="0" err="1"/>
              <a:t>ställaget</a:t>
            </a:r>
            <a:r>
              <a:rPr lang="sv-SE" sz="1000" dirty="0"/>
              <a:t> i en perfekt rektangel.</a:t>
            </a:r>
          </a:p>
          <a:p>
            <a:r>
              <a:rPr lang="sv-SE" sz="1000" dirty="0"/>
              <a:t>Bulta nu fast </a:t>
            </a:r>
            <a:r>
              <a:rPr lang="sv-SE" sz="1000" dirty="0" err="1"/>
              <a:t>ställaget</a:t>
            </a:r>
            <a:r>
              <a:rPr lang="sv-SE" sz="1000" dirty="0"/>
              <a:t> i golvet.</a:t>
            </a:r>
          </a:p>
        </p:txBody>
      </p: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9DED8F1D-E85D-4686-93A8-5B4398D5FC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9035">
            <a:off x="3254274" y="6941702"/>
            <a:ext cx="818245" cy="560761"/>
          </a:xfrm>
          <a:prstGeom prst="rect">
            <a:avLst/>
          </a:prstGeom>
        </p:spPr>
      </p:pic>
      <p:pic>
        <p:nvPicPr>
          <p:cNvPr id="46" name="Bildobjekt 45" descr="En bild som visar skruv&#10;&#10;Automatiskt genererad beskrivning">
            <a:extLst>
              <a:ext uri="{FF2B5EF4-FFF2-40B4-BE49-F238E27FC236}">
                <a16:creationId xmlns:a16="http://schemas.microsoft.com/office/drawing/2014/main" id="{18C24B62-6DBF-46C8-8612-96F7698C01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405" y="7636197"/>
            <a:ext cx="516706" cy="165346"/>
          </a:xfrm>
          <a:prstGeom prst="rect">
            <a:avLst/>
          </a:prstGeom>
        </p:spPr>
      </p:pic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B8B571E5-9EB7-43FA-AA27-6A23EEC44764}"/>
              </a:ext>
            </a:extLst>
          </p:cNvPr>
          <p:cNvCxnSpPr>
            <a:cxnSpLocks/>
          </p:cNvCxnSpPr>
          <p:nvPr/>
        </p:nvCxnSpPr>
        <p:spPr>
          <a:xfrm>
            <a:off x="1299917" y="8425418"/>
            <a:ext cx="1725171" cy="29461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8B35C4E7-F185-482B-A5C3-28C74C745663}"/>
              </a:ext>
            </a:extLst>
          </p:cNvPr>
          <p:cNvCxnSpPr>
            <a:cxnSpLocks/>
          </p:cNvCxnSpPr>
          <p:nvPr/>
        </p:nvCxnSpPr>
        <p:spPr>
          <a:xfrm flipV="1">
            <a:off x="3025088" y="8050356"/>
            <a:ext cx="377000" cy="66968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061D5A36-CD54-4CD9-B975-6C8D0E912DAF}"/>
              </a:ext>
            </a:extLst>
          </p:cNvPr>
          <p:cNvCxnSpPr/>
          <p:nvPr/>
        </p:nvCxnSpPr>
        <p:spPr>
          <a:xfrm flipV="1">
            <a:off x="2799080" y="8496300"/>
            <a:ext cx="101600" cy="1803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3A37C492-DB53-4A2A-A877-0ECBE22D54A0}"/>
              </a:ext>
            </a:extLst>
          </p:cNvPr>
          <p:cNvCxnSpPr>
            <a:cxnSpLocks/>
          </p:cNvCxnSpPr>
          <p:nvPr/>
        </p:nvCxnSpPr>
        <p:spPr>
          <a:xfrm flipH="1" flipV="1">
            <a:off x="2900680" y="8496300"/>
            <a:ext cx="227509" cy="406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45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8796</TotalTime>
  <Words>820</Words>
  <Application>Microsoft Office PowerPoint</Application>
  <PresentationFormat>A4 (210 x 297 mm)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Berglund</dc:creator>
  <cp:lastModifiedBy>Per Berglund</cp:lastModifiedBy>
  <cp:revision>25</cp:revision>
  <cp:lastPrinted>2021-01-08T08:56:11Z</cp:lastPrinted>
  <dcterms:created xsi:type="dcterms:W3CDTF">2020-11-24T10:32:45Z</dcterms:created>
  <dcterms:modified xsi:type="dcterms:W3CDTF">2021-01-12T10:58:31Z</dcterms:modified>
</cp:coreProperties>
</file>